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4" r:id="rId1"/>
  </p:sldMasterIdLst>
  <p:notesMasterIdLst>
    <p:notesMasterId r:id="rId39"/>
  </p:notesMasterIdLst>
  <p:sldIdLst>
    <p:sldId id="256" r:id="rId2"/>
    <p:sldId id="258" r:id="rId3"/>
    <p:sldId id="296" r:id="rId4"/>
    <p:sldId id="282" r:id="rId5"/>
    <p:sldId id="283" r:id="rId6"/>
    <p:sldId id="284" r:id="rId7"/>
    <p:sldId id="297" r:id="rId8"/>
    <p:sldId id="281" r:id="rId9"/>
    <p:sldId id="298" r:id="rId10"/>
    <p:sldId id="259" r:id="rId11"/>
    <p:sldId id="287" r:id="rId12"/>
    <p:sldId id="288" r:id="rId13"/>
    <p:sldId id="290" r:id="rId14"/>
    <p:sldId id="289" r:id="rId15"/>
    <p:sldId id="266" r:id="rId16"/>
    <p:sldId id="267" r:id="rId17"/>
    <p:sldId id="285" r:id="rId18"/>
    <p:sldId id="286" r:id="rId19"/>
    <p:sldId id="291" r:id="rId20"/>
    <p:sldId id="293" r:id="rId21"/>
    <p:sldId id="292" r:id="rId22"/>
    <p:sldId id="294" r:id="rId23"/>
    <p:sldId id="295" r:id="rId24"/>
    <p:sldId id="273" r:id="rId25"/>
    <p:sldId id="268" r:id="rId26"/>
    <p:sldId id="269" r:id="rId27"/>
    <p:sldId id="274" r:id="rId28"/>
    <p:sldId id="276" r:id="rId29"/>
    <p:sldId id="275" r:id="rId30"/>
    <p:sldId id="277" r:id="rId31"/>
    <p:sldId id="278" r:id="rId32"/>
    <p:sldId id="270" r:id="rId33"/>
    <p:sldId id="271" r:id="rId34"/>
    <p:sldId id="272" r:id="rId35"/>
    <p:sldId id="279" r:id="rId36"/>
    <p:sldId id="280" r:id="rId37"/>
    <p:sldId id="263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94660"/>
  </p:normalViewPr>
  <p:slideViewPr>
    <p:cSldViewPr snapToGrid="0">
      <p:cViewPr varScale="1">
        <p:scale>
          <a:sx n="80" d="100"/>
          <a:sy n="80" d="100"/>
        </p:scale>
        <p:origin x="4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50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D3676-791A-4900-833F-5A4A89B79993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F6AA0-D25E-4791-B7C9-863312274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7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2273"/>
            <a:ext cx="5486400" cy="3600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F6AA0-D25E-4791-B7C9-863312274F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61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F6AA0-D25E-4791-B7C9-863312274F5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179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F6AA0-D25E-4791-B7C9-863312274F5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773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F6AA0-D25E-4791-B7C9-863312274F5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038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F6AA0-D25E-4791-B7C9-863312274F5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5475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F6AA0-D25E-4791-B7C9-863312274F5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107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F6AA0-D25E-4791-B7C9-863312274F5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079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F6AA0-D25E-4791-B7C9-863312274F5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9977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F6AA0-D25E-4791-B7C9-863312274F5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229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F6AA0-D25E-4791-B7C9-863312274F5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101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F6AA0-D25E-4791-B7C9-863312274F5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0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F6AA0-D25E-4791-B7C9-863312274F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251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F6AA0-D25E-4791-B7C9-863312274F5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5566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F6AA0-D25E-4791-B7C9-863312274F5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6632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F6AA0-D25E-4791-B7C9-863312274F5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987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F6AA0-D25E-4791-B7C9-863312274F5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805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F6AA0-D25E-4791-B7C9-863312274F5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314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F6AA0-D25E-4791-B7C9-863312274F5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5451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F6AA0-D25E-4791-B7C9-863312274F5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8938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F6AA0-D25E-4791-B7C9-863312274F5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6634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F6AA0-D25E-4791-B7C9-863312274F5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2921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F6AA0-D25E-4791-B7C9-863312274F5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894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F6AA0-D25E-4791-B7C9-863312274F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021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F6AA0-D25E-4791-B7C9-863312274F5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299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F6AA0-D25E-4791-B7C9-863312274F5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4549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F6AA0-D25E-4791-B7C9-863312274F5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1224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F6AA0-D25E-4791-B7C9-863312274F5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405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F6AA0-D25E-4791-B7C9-863312274F5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476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F6AA0-D25E-4791-B7C9-863312274F5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4287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F6AA0-D25E-4791-B7C9-863312274F5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764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F6AA0-D25E-4791-B7C9-863312274F5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088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F6AA0-D25E-4791-B7C9-863312274F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62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F6AA0-D25E-4791-B7C9-863312274F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997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F6AA0-D25E-4791-B7C9-863312274F5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762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F6AA0-D25E-4791-B7C9-863312274F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542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F6AA0-D25E-4791-B7C9-863312274F5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682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F6AA0-D25E-4791-B7C9-863312274F5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214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247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551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6/14/2019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74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685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6/14/2019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689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710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716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969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09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6/14/2019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083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291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92667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g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7" Type="http://schemas.openxmlformats.org/officeDocument/2006/relationships/image" Target="../media/image51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g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tmp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Rrussell@preventchildabusenj.org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g"/><Relationship Id="rId4" Type="http://schemas.openxmlformats.org/officeDocument/2006/relationships/hyperlink" Target="mailto:Claudia.Remington@Maryland.Go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www.childusa.org/so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3669" y="1279897"/>
            <a:ext cx="11179523" cy="308356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Ensuring safe, stable, &amp; nurturing Childhoods for All our Children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>
                <a:solidFill>
                  <a:schemeClr val="bg1"/>
                </a:solidFill>
              </a:rPr>
              <a:t/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“taking legislative &amp; policy actions to prevent child sexual abuse: state efforts”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5740" y="4627441"/>
            <a:ext cx="4041569" cy="131337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600" dirty="0" smtClean="0"/>
              <a:t>Rush Russell</a:t>
            </a:r>
          </a:p>
          <a:p>
            <a:pPr algn="ctr"/>
            <a:r>
              <a:rPr lang="en-US" sz="2600" dirty="0" smtClean="0"/>
              <a:t>Executive Director, PCA-NJ</a:t>
            </a:r>
            <a:endParaRPr lang="en-US" sz="2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129" y="255162"/>
            <a:ext cx="2880360" cy="7607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309" y="178427"/>
            <a:ext cx="1915168" cy="110147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5775968" y="4627441"/>
            <a:ext cx="5209309" cy="13780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Claudia Remington, </a:t>
            </a:r>
            <a:r>
              <a:rPr lang="en-US" sz="2400" dirty="0" err="1" smtClean="0"/>
              <a:t>jd</a:t>
            </a:r>
            <a:endParaRPr lang="en-US" sz="2400" dirty="0" smtClean="0"/>
          </a:p>
          <a:p>
            <a:pPr algn="ctr">
              <a:lnSpc>
                <a:spcPct val="90000"/>
              </a:lnSpc>
            </a:pPr>
            <a:r>
              <a:rPr lang="en-US" sz="2400" dirty="0"/>
              <a:t>Executive Director, </a:t>
            </a:r>
          </a:p>
          <a:p>
            <a:pPr algn="ctr">
              <a:lnSpc>
                <a:spcPct val="90000"/>
              </a:lnSpc>
            </a:pPr>
            <a:r>
              <a:rPr lang="en-US" sz="2400" dirty="0"/>
              <a:t>md </a:t>
            </a:r>
            <a:r>
              <a:rPr lang="en-US" sz="2400" dirty="0" err="1"/>
              <a:t>sccan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077" y="168804"/>
            <a:ext cx="2173832" cy="122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4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>Elements in strategy – Lessons learned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795" y="1843009"/>
            <a:ext cx="7334864" cy="4806850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700" dirty="0" smtClean="0">
                <a:solidFill>
                  <a:schemeClr val="tx1"/>
                </a:solidFill>
              </a:rPr>
              <a:t>Build a Statewide Coalition to Prevent         Child Sexual Abuse</a:t>
            </a:r>
            <a:br>
              <a:rPr lang="en-US" sz="2700" dirty="0" smtClean="0">
                <a:solidFill>
                  <a:schemeClr val="tx1"/>
                </a:solidFill>
              </a:rPr>
            </a:br>
            <a:endParaRPr lang="en-US" sz="2700" dirty="0" smtClean="0">
              <a:solidFill>
                <a:schemeClr val="tx1"/>
              </a:solidFill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700" dirty="0" smtClean="0">
                <a:solidFill>
                  <a:schemeClr val="tx1"/>
                </a:solidFill>
              </a:rPr>
              <a:t>Research</a:t>
            </a:r>
            <a:r>
              <a:rPr lang="en-US" sz="27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Best Practices in Primary Prevention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Legislative Success of CSA Prevention Nationwide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Legislative History of CSA Legislation in Your State </a:t>
            </a:r>
          </a:p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700" dirty="0" smtClean="0">
                <a:solidFill>
                  <a:schemeClr val="tx1"/>
                </a:solidFill>
              </a:rPr>
              <a:t>Develop Legislative Recommendations</a:t>
            </a:r>
            <a:br>
              <a:rPr lang="en-US" sz="2700" dirty="0" smtClean="0">
                <a:solidFill>
                  <a:schemeClr val="tx1"/>
                </a:solidFill>
              </a:rPr>
            </a:br>
            <a:endParaRPr lang="en-US" sz="2700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7746">
            <a:off x="8481785" y="2226812"/>
            <a:ext cx="3232614" cy="41677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670" y="1856581"/>
            <a:ext cx="1854721" cy="238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5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>Elements in strategy – Lessons learned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795" y="1843009"/>
            <a:ext cx="7334864" cy="1796118"/>
          </a:xfrm>
        </p:spPr>
        <p:txBody>
          <a:bodyPr>
            <a:noAutofit/>
          </a:bodyPr>
          <a:lstStyle/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en-US" sz="2700" dirty="0" smtClean="0">
                <a:solidFill>
                  <a:schemeClr val="tx1"/>
                </a:solidFill>
              </a:rPr>
              <a:t>Develop Legislative Recommendations</a:t>
            </a:r>
            <a:br>
              <a:rPr lang="en-US" sz="2700" dirty="0" smtClean="0">
                <a:solidFill>
                  <a:schemeClr val="tx1"/>
                </a:solidFill>
              </a:rPr>
            </a:br>
            <a:endParaRPr lang="en-US" sz="2700" dirty="0" smtClean="0">
              <a:solidFill>
                <a:schemeClr val="tx1"/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637" y="2148897"/>
            <a:ext cx="3911398" cy="420572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40509" y="3766180"/>
            <a:ext cx="6096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Annual Report Recommendation: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Adopt policies to prevent child sexual abuse in schools &amp; child serving organizations</a:t>
            </a:r>
          </a:p>
        </p:txBody>
      </p:sp>
    </p:spTree>
    <p:extLst>
      <p:ext uri="{BB962C8B-B14F-4D97-AF65-F5344CB8AC3E}">
        <p14:creationId xmlns:p14="http://schemas.microsoft.com/office/powerpoint/2010/main" val="364898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>Elements in strategy – Lessons learned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078182"/>
            <a:ext cx="11061587" cy="4645892"/>
          </a:xfrm>
        </p:spPr>
        <p:txBody>
          <a:bodyPr>
            <a:no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Clear statement of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 for primary prevention </a:t>
            </a:r>
            <a:r>
              <a:rPr lang="en-US" sz="2400" dirty="0"/>
              <a:t>(VT Act One, Michigan Task force Report Goal 1)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Clear focus on adult responsibility for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 </a:t>
            </a:r>
            <a:r>
              <a:rPr lang="en-US" sz="2400" dirty="0" smtClean="0"/>
              <a:t>(all adults in schools &amp; </a:t>
            </a:r>
            <a:r>
              <a:rPr lang="en-US" sz="2400" dirty="0" err="1" smtClean="0"/>
              <a:t>YSOs</a:t>
            </a:r>
            <a:r>
              <a:rPr lang="en-US" sz="2400" dirty="0" smtClean="0"/>
              <a:t> and parents)</a:t>
            </a:r>
          </a:p>
          <a:p>
            <a:r>
              <a:rPr lang="en-US" sz="2400" dirty="0"/>
              <a:t>Mandated education – public &amp; private schools, youth-serving organizations</a:t>
            </a:r>
          </a:p>
          <a:p>
            <a:pPr lvl="1"/>
            <a:r>
              <a:rPr lang="en-US" sz="2400" dirty="0"/>
              <a:t>Educate adults </a:t>
            </a:r>
            <a:r>
              <a:rPr lang="en-US" sz="2400" dirty="0" smtClean="0"/>
              <a:t>first;  ALL </a:t>
            </a:r>
            <a:r>
              <a:rPr lang="en-US" sz="2400" dirty="0"/>
              <a:t>adults, not just </a:t>
            </a:r>
            <a:r>
              <a:rPr lang="en-US" sz="2400" dirty="0" smtClean="0"/>
              <a:t>teachers; Provide </a:t>
            </a:r>
            <a:r>
              <a:rPr lang="en-US" sz="2400" dirty="0"/>
              <a:t>resources for parents regarding talking to children about </a:t>
            </a:r>
            <a:r>
              <a:rPr lang="en-US" sz="2400" dirty="0" smtClean="0"/>
              <a:t>CSA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/>
              <a:t>Establish &amp; implement policies that support the prevention of &amp; response to sexual abuse via training, screening, &amp; codes of conduct</a:t>
            </a:r>
          </a:p>
          <a:p>
            <a:r>
              <a:rPr lang="en-US" sz="2400" dirty="0" smtClean="0"/>
              <a:t>Eliminate </a:t>
            </a:r>
            <a:r>
              <a:rPr lang="en-US" sz="2400" dirty="0"/>
              <a:t>“passing the trash” (PA, MO, MA, NJ “SESAME” acts</a:t>
            </a:r>
            <a:r>
              <a:rPr lang="en-US" sz="2400" dirty="0" smtClean="0"/>
              <a:t>)</a:t>
            </a:r>
            <a:endParaRPr lang="en-US" sz="2400" dirty="0"/>
          </a:p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700" dirty="0" smtClean="0">
                <a:solidFill>
                  <a:schemeClr val="tx1"/>
                </a:solidFill>
              </a:rPr>
              <a:t/>
            </a:r>
            <a:br>
              <a:rPr lang="en-US" sz="2700" dirty="0" smtClean="0">
                <a:solidFill>
                  <a:schemeClr val="tx1"/>
                </a:solidFill>
              </a:rPr>
            </a:br>
            <a:endParaRPr lang="en-US" sz="27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91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>Elements in strategy – Lessons learned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078182"/>
            <a:ext cx="11061587" cy="4645892"/>
          </a:xfrm>
        </p:spPr>
        <p:txBody>
          <a:bodyPr>
            <a:no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sz="2400" dirty="0" smtClean="0"/>
              <a:t>Provide </a:t>
            </a:r>
            <a:r>
              <a:rPr lang="en-US" sz="2400" dirty="0"/>
              <a:t>developmentally appropriate instruction for children &amp; youth  K-12 on healthy socio emotional development, healthy relationships, sexuality education, focused ‘boundary’ education to reduce child-on-child behaviors, knowledge of rules (e.g. school rules) and laws (e.g. age of consent)</a:t>
            </a:r>
          </a:p>
          <a:p>
            <a:r>
              <a:rPr lang="en-US" sz="2400" dirty="0"/>
              <a:t>Provide evidence-based treatment for youth with child  sexual behavior problems (NC Task Force Report, MA legislation)</a:t>
            </a:r>
          </a:p>
          <a:p>
            <a:r>
              <a:rPr lang="en-US" sz="2400" dirty="0"/>
              <a:t>Include CSA prevention &amp; intervention training  in educator preparatory curricula (New Mexico)</a:t>
            </a:r>
          </a:p>
          <a:p>
            <a:r>
              <a:rPr lang="en-US" sz="2400" dirty="0"/>
              <a:t>Provide a mechanism to evaluate adult behavior change and  change in the incidence of CSA</a:t>
            </a:r>
          </a:p>
          <a:p>
            <a:pPr marL="0" indent="0">
              <a:buNone/>
            </a:pPr>
            <a:endParaRPr lang="en-US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700" dirty="0" smtClean="0">
                <a:solidFill>
                  <a:schemeClr val="tx1"/>
                </a:solidFill>
              </a:rPr>
              <a:t/>
            </a:r>
            <a:br>
              <a:rPr lang="en-US" sz="2700" dirty="0" smtClean="0">
                <a:solidFill>
                  <a:schemeClr val="tx1"/>
                </a:solidFill>
              </a:rPr>
            </a:br>
            <a:endParaRPr lang="en-US" sz="27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>Elements in strategy – Lessons learned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21" y="1967346"/>
            <a:ext cx="11061587" cy="473825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Goals for Adult Education</a:t>
            </a:r>
          </a:p>
          <a:p>
            <a:r>
              <a:rPr lang="en-US" sz="2400" dirty="0" smtClean="0"/>
              <a:t>Recognize sexually offending behavior in adults, &amp; signs in adults that might indicate they pose a sexual risk to children</a:t>
            </a:r>
          </a:p>
          <a:p>
            <a:r>
              <a:rPr lang="en-US" sz="2400" dirty="0" smtClean="0"/>
              <a:t>Recognize </a:t>
            </a:r>
            <a:r>
              <a:rPr lang="en-US" sz="2400" dirty="0"/>
              <a:t>the difference between normative &amp; non-normative child-on-child sexual behavior;  appropriately respond to &amp; prevent behavior</a:t>
            </a:r>
          </a:p>
          <a:p>
            <a:r>
              <a:rPr lang="en-US" sz="2400" dirty="0"/>
              <a:t>Recognize behaviors that might indicate child/youth has been a victim</a:t>
            </a:r>
          </a:p>
          <a:p>
            <a:r>
              <a:rPr lang="en-US" sz="2400" dirty="0"/>
              <a:t>Support healthy development of students by building protective factors</a:t>
            </a:r>
          </a:p>
          <a:p>
            <a:r>
              <a:rPr lang="en-US" sz="2400" dirty="0"/>
              <a:t>Establish &amp; implement policies that support the prevention of &amp; response to sexual abuse via training, screening, &amp; codes of conduct</a:t>
            </a:r>
          </a:p>
          <a:p>
            <a:r>
              <a:rPr lang="en-US" sz="2400" dirty="0"/>
              <a:t>Respond appropriately to disclosures</a:t>
            </a:r>
          </a:p>
          <a:p>
            <a:r>
              <a:rPr lang="en-US" sz="2400" dirty="0"/>
              <a:t>Know about resources in the community</a:t>
            </a:r>
          </a:p>
          <a:p>
            <a:endParaRPr lang="en-US" dirty="0"/>
          </a:p>
          <a:p>
            <a:endParaRPr lang="en-US" dirty="0" smtClean="0"/>
          </a:p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700" dirty="0" smtClean="0">
                <a:solidFill>
                  <a:schemeClr val="tx1"/>
                </a:solidFill>
              </a:rPr>
              <a:t/>
            </a:r>
            <a:br>
              <a:rPr lang="en-US" sz="2700" dirty="0" smtClean="0">
                <a:solidFill>
                  <a:schemeClr val="tx1"/>
                </a:solidFill>
              </a:rPr>
            </a:br>
            <a:endParaRPr lang="en-US" sz="27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24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>Elements in strategy – Lessons learned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625" y="1563328"/>
            <a:ext cx="8250936" cy="507344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sz="3200" dirty="0">
                <a:solidFill>
                  <a:schemeClr val="tx1"/>
                </a:solidFill>
              </a:rPr>
              <a:t>Create an Ongoing CSA Prevention </a:t>
            </a:r>
            <a:r>
              <a:rPr lang="en-US" sz="3200" dirty="0" smtClean="0">
                <a:solidFill>
                  <a:schemeClr val="tx1"/>
                </a:solidFill>
              </a:rPr>
              <a:t>Legislative </a:t>
            </a:r>
            <a:r>
              <a:rPr lang="en-US" sz="3200" dirty="0">
                <a:solidFill>
                  <a:schemeClr val="tx1"/>
                </a:solidFill>
              </a:rPr>
              <a:t>Workgroup to Push Recommendations </a:t>
            </a:r>
            <a:r>
              <a:rPr lang="en-US" sz="3200" dirty="0" smtClean="0">
                <a:solidFill>
                  <a:schemeClr val="tx1"/>
                </a:solidFill>
              </a:rPr>
              <a:t>Forward</a:t>
            </a:r>
            <a:endParaRPr lang="en-US" sz="3200" dirty="0">
              <a:solidFill>
                <a:schemeClr val="tx1"/>
              </a:solidFill>
            </a:endParaRPr>
          </a:p>
          <a:p>
            <a:pPr marL="514350" indent="-514350">
              <a:buAutoNum type="arabicPeriod" startAt="5"/>
            </a:pPr>
            <a:r>
              <a:rPr lang="en-US" sz="3200" dirty="0" smtClean="0">
                <a:solidFill>
                  <a:schemeClr val="tx1"/>
                </a:solidFill>
              </a:rPr>
              <a:t>Seek Counsel: </a:t>
            </a:r>
          </a:p>
          <a:p>
            <a:pPr marL="838350" lvl="1" indent="-514350">
              <a:buFont typeface="+mj-lt"/>
              <a:buAutoNum type="alphaLcPeriod"/>
            </a:pPr>
            <a:r>
              <a:rPr lang="en-US" sz="2800" dirty="0" smtClean="0">
                <a:solidFill>
                  <a:schemeClr val="tx1"/>
                </a:solidFill>
              </a:rPr>
              <a:t>Other States Who’ve Been Successful</a:t>
            </a:r>
          </a:p>
          <a:p>
            <a:pPr marL="838350" lvl="1" indent="-514350">
              <a:buFont typeface="+mj-lt"/>
              <a:buAutoNum type="alphaLcPeriod"/>
            </a:pPr>
            <a:r>
              <a:rPr lang="en-US" sz="2800" dirty="0" smtClean="0">
                <a:solidFill>
                  <a:schemeClr val="tx1"/>
                </a:solidFill>
              </a:rPr>
              <a:t>National Groups Leading the Issue</a:t>
            </a:r>
            <a:endParaRPr lang="en-US" sz="3200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 startAt="5"/>
            </a:pPr>
            <a:r>
              <a:rPr lang="en-US" sz="3200" dirty="0" smtClean="0">
                <a:solidFill>
                  <a:schemeClr val="tx1"/>
                </a:solidFill>
              </a:rPr>
              <a:t>Identify a Legislative Champion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9129">
            <a:off x="8487167" y="2020176"/>
            <a:ext cx="3220036" cy="46110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353" y="3121260"/>
            <a:ext cx="2505249" cy="113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21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>Elements in strategy – Lessons learned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968" y="2001091"/>
            <a:ext cx="7887142" cy="5073445"/>
          </a:xfrm>
        </p:spPr>
        <p:txBody>
          <a:bodyPr>
            <a:noAutofit/>
          </a:bodyPr>
          <a:lstStyle/>
          <a:p>
            <a:pPr marL="514350" marR="0" lvl="0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7"/>
            </a:pPr>
            <a:r>
              <a:rPr lang="en-US" sz="3200" dirty="0" smtClean="0">
                <a:solidFill>
                  <a:schemeClr val="tx1"/>
                </a:solidFill>
              </a:rPr>
              <a:t>Recruit Legal and/or Drafting Expertise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514350" marR="0" lvl="0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8"/>
            </a:pPr>
            <a:r>
              <a:rPr lang="en-US" sz="3200" dirty="0" smtClean="0">
                <a:solidFill>
                  <a:schemeClr val="tx1"/>
                </a:solidFill>
              </a:rPr>
              <a:t>Draft Legislation </a:t>
            </a:r>
          </a:p>
          <a:p>
            <a:pPr marL="838350" lvl="1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3000" dirty="0" smtClean="0">
                <a:solidFill>
                  <a:schemeClr val="tx1"/>
                </a:solidFill>
              </a:rPr>
              <a:t>Learn from Other States’ Bills</a:t>
            </a:r>
          </a:p>
          <a:p>
            <a:pPr marL="838350" lvl="1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3000" dirty="0" smtClean="0">
                <a:solidFill>
                  <a:schemeClr val="tx1"/>
                </a:solidFill>
              </a:rPr>
              <a:t>Incremental or Comprehensive</a:t>
            </a:r>
          </a:p>
          <a:p>
            <a:pPr marL="838350" lvl="1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3000" dirty="0" smtClean="0">
                <a:solidFill>
                  <a:schemeClr val="tx1"/>
                </a:solidFill>
              </a:rPr>
              <a:t>State Specific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4841">
            <a:off x="7737986" y="2085074"/>
            <a:ext cx="2743200" cy="436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9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830242"/>
            <a:ext cx="11029616" cy="98833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Key provisions of legislation mandating child sexual abuse education in schools: 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874982" y="2715491"/>
            <a:ext cx="166258" cy="406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9309" y="1818574"/>
            <a:ext cx="1170247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KEY PROVISIONS OF </a:t>
            </a:r>
            <a:r>
              <a:rPr lang="en-US" sz="2400" b="1" dirty="0" smtClean="0"/>
              <a:t>Maryland’s House </a:t>
            </a:r>
            <a:r>
              <a:rPr lang="en-US" sz="2400" b="1" dirty="0"/>
              <a:t>Bill 1072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 smtClean="0"/>
              <a:t>CLEAR FOCUS:  PRIMARY PREVENTION &amp; ADULT RESPONSIBILITY (adults first, all adults)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 smtClean="0"/>
              <a:t>Definitions</a:t>
            </a:r>
            <a:r>
              <a:rPr lang="en-US" sz="2000" b="1" i="1" dirty="0"/>
              <a:t>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/>
              <a:t>Child Sexual Abuse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/>
              <a:t>Sexual Misconduct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Requires County Boards &amp; Non-Public Schools receiving public funds to provide </a:t>
            </a:r>
            <a:r>
              <a:rPr lang="en-US" sz="2000" b="1" i="1" dirty="0"/>
              <a:t>instruction annually to all employees on the prevention, identification and reporting of child sexual abuse</a:t>
            </a:r>
            <a:r>
              <a:rPr lang="en-US" sz="2000" dirty="0"/>
              <a:t>, that will provide them with the ability to:</a:t>
            </a:r>
            <a:endParaRPr lang="en-US" sz="2000" b="1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/>
              <a:t>Recognize sexually misconduct in </a:t>
            </a:r>
            <a:r>
              <a:rPr lang="en-US" sz="2000" dirty="0" smtClean="0"/>
              <a:t>adults.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Recognize </a:t>
            </a:r>
            <a:r>
              <a:rPr lang="en-US" sz="2000" dirty="0"/>
              <a:t>and appropriately respond to sexually inappropriate, coercive, or abusive behaviors among </a:t>
            </a:r>
            <a:r>
              <a:rPr lang="en-US" sz="2000" dirty="0" smtClean="0"/>
              <a:t>minors.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Recognize </a:t>
            </a:r>
            <a:r>
              <a:rPr lang="en-US" sz="2000" dirty="0"/>
              <a:t>behaviors and verbal cues that could indicate a minor has been the victim of child sexual </a:t>
            </a:r>
            <a:r>
              <a:rPr lang="en-US" sz="2000" dirty="0" smtClean="0"/>
              <a:t>abuse.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Respond </a:t>
            </a:r>
            <a:r>
              <a:rPr lang="en-US" sz="2000" dirty="0"/>
              <a:t>to disclosures by minors or their parents or guardians of child sexual abuse or reports of boundary-violating behaviors of adults and minors in a supportive and appropriate manner that meets mandatory reporting requirements under state law.</a:t>
            </a:r>
          </a:p>
        </p:txBody>
      </p:sp>
    </p:spTree>
    <p:extLst>
      <p:ext uri="{BB962C8B-B14F-4D97-AF65-F5344CB8AC3E}">
        <p14:creationId xmlns:p14="http://schemas.microsoft.com/office/powerpoint/2010/main" val="360378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830242"/>
            <a:ext cx="11029616" cy="988332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Key provisions of legislation mandating child sexual abuse education in schools</a:t>
            </a:r>
            <a:r>
              <a:rPr lang="en-US" b="1" dirty="0" smtClean="0"/>
              <a:t>: 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874982" y="2715491"/>
            <a:ext cx="166258" cy="406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71083" y="2289629"/>
            <a:ext cx="863669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KEY PROVISIONS OF House Bill 1072</a:t>
            </a:r>
          </a:p>
          <a:p>
            <a:pPr algn="ctr"/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Requires County Boards to </a:t>
            </a:r>
            <a:r>
              <a:rPr lang="en-US" sz="2000" b="1" i="1" dirty="0"/>
              <a:t>establish policies </a:t>
            </a:r>
            <a:r>
              <a:rPr lang="en-US" sz="2000" dirty="0"/>
              <a:t>that support the prevention of child sexual abuse through ongoing staff training regarding: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/>
              <a:t>Behavior that constitutes adult perpetration;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/>
              <a:t>Reporting obligations and procedures;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/>
              <a:t>For staff involved in the hiring process, comprehensive screening of prospective employees;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Requires County Boards to </a:t>
            </a:r>
            <a:r>
              <a:rPr lang="en-US" sz="2000" b="1" i="1" dirty="0"/>
              <a:t>establish Employee Codes of Conduct </a:t>
            </a:r>
            <a:r>
              <a:rPr lang="en-US" sz="2000" dirty="0"/>
              <a:t>that address appropriate contact between staff and students.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240659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830242"/>
            <a:ext cx="11029616" cy="988332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Key provisions of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S.E.S.A.M.E</a:t>
            </a:r>
            <a:r>
              <a:rPr lang="en-US" b="1" dirty="0" smtClean="0"/>
              <a:t>.  Or ”pass the trash” Legislation: 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874982" y="2715491"/>
            <a:ext cx="166258" cy="406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3164" y="2612903"/>
            <a:ext cx="1190567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GOAL:  </a:t>
            </a:r>
            <a:r>
              <a:rPr lang="en-US" sz="2800" dirty="0" smtClean="0"/>
              <a:t>Establish </a:t>
            </a:r>
            <a:r>
              <a:rPr lang="en-US" sz="2800" dirty="0"/>
              <a:t>rules for vetting school employees and keeping </a:t>
            </a:r>
            <a:r>
              <a:rPr lang="en-US" sz="2800" dirty="0" smtClean="0"/>
              <a:t>school personnel </a:t>
            </a:r>
            <a:r>
              <a:rPr lang="en-US" sz="2800" dirty="0"/>
              <a:t>credibly accused of sexual abuse or sexual misconduct out of </a:t>
            </a:r>
            <a:r>
              <a:rPr lang="en-US" sz="2800" dirty="0" smtClean="0"/>
              <a:t>schools.</a:t>
            </a:r>
          </a:p>
          <a:p>
            <a:endParaRPr lang="en-US" dirty="0" smtClean="0"/>
          </a:p>
          <a:p>
            <a:r>
              <a:rPr lang="en-US" sz="2800" dirty="0" smtClean="0"/>
              <a:t>Who </a:t>
            </a:r>
            <a:r>
              <a:rPr lang="en-US" sz="2800" dirty="0"/>
              <a:t>does the legislation apply to? 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Any </a:t>
            </a:r>
            <a:r>
              <a:rPr lang="en-US" sz="2800" dirty="0"/>
              <a:t>applicant applying for a position involving direct </a:t>
            </a:r>
            <a:r>
              <a:rPr lang="en-US" sz="2800" dirty="0" smtClean="0"/>
              <a:t>contact with minors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</a:t>
            </a:r>
            <a:r>
              <a:rPr lang="en-US" sz="2800" dirty="0" smtClean="0"/>
              <a:t>ll </a:t>
            </a:r>
            <a:r>
              <a:rPr lang="en-US" sz="2800" dirty="0"/>
              <a:t>public and non-public schools and their contracting agencies.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245358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666" y="571624"/>
            <a:ext cx="11029616" cy="98833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STATE LAWS to prevent child sexual abuse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874982" y="2715491"/>
            <a:ext cx="166258" cy="406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686" y="1977838"/>
            <a:ext cx="3572164" cy="2025824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63" y="1977837"/>
            <a:ext cx="2929185" cy="194923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429880" y="1977837"/>
            <a:ext cx="47041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5 KEY LAWS: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029076"/>
            <a:ext cx="11998541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CHILD SEXUAL ABUSE TASK FORCE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CHILD SEXUAL ABUSE PREVENTION EDUCATION IN SCHOOLS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ADDRESSING SEXUAL MISCONDUCT &amp; ABUSE IN SCHOOLS – VETTING EMPLOYEES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(</a:t>
            </a:r>
            <a:r>
              <a:rPr lang="en-US" sz="2400" dirty="0" err="1" smtClean="0"/>
              <a:t>S.E.S.A.M.E</a:t>
            </a:r>
            <a:r>
              <a:rPr lang="en-US" sz="2400" dirty="0" smtClean="0"/>
              <a:t>. or “PASS THE TRASH”)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en-US" sz="2400" dirty="0" smtClean="0"/>
              <a:t>ERIN’S LAW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en-US" sz="2400" dirty="0" smtClean="0"/>
              <a:t>CIVIL STATUTE OF LIMITATIONS - with “WINDOW OF JUSTICE” or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“LOOK BACK WINDOW”:  “HIDDEN PREDATOR ACT” </a:t>
            </a:r>
          </a:p>
          <a:p>
            <a:pPr marL="342900" indent="-342900">
              <a:buFont typeface="+mj-lt"/>
              <a:buAutoNum type="arabicPeriod" startAt="4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830242"/>
            <a:ext cx="11029616" cy="988332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Key provisions of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S.E.S.A.M.E</a:t>
            </a:r>
            <a:r>
              <a:rPr lang="en-US" b="1" dirty="0" smtClean="0"/>
              <a:t>.  Or ”pass the trash” Legislation: 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874982" y="2715491"/>
            <a:ext cx="166258" cy="406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1055" y="1957119"/>
            <a:ext cx="109727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R</a:t>
            </a:r>
            <a:r>
              <a:rPr lang="en-US" sz="2400" b="1" dirty="0" smtClean="0"/>
              <a:t>equires all applicants </a:t>
            </a:r>
            <a:r>
              <a:rPr lang="en-US" sz="2400" b="1" dirty="0"/>
              <a:t>be asked 3</a:t>
            </a:r>
            <a:r>
              <a:rPr lang="en-US" sz="2400" b="1" dirty="0" smtClean="0"/>
              <a:t> </a:t>
            </a:r>
            <a:r>
              <a:rPr lang="en-US" sz="2400" b="1" dirty="0"/>
              <a:t>screening questions</a:t>
            </a:r>
            <a:r>
              <a:rPr lang="en-US" sz="2400" b="1" dirty="0" smtClean="0"/>
              <a:t>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Have </a:t>
            </a:r>
            <a:r>
              <a:rPr lang="en-US" sz="2400" dirty="0"/>
              <a:t>you ever been the subject of a sexual abuse or sexual misconduct investigation by </a:t>
            </a:r>
            <a:r>
              <a:rPr lang="en-US" sz="2400" dirty="0" smtClean="0"/>
              <a:t>any employer</a:t>
            </a:r>
            <a:r>
              <a:rPr lang="en-US" sz="2400" dirty="0"/>
              <a:t>, state licensing agency, law enforcement agency or child protective services </a:t>
            </a:r>
            <a:r>
              <a:rPr lang="en-US" sz="2400" dirty="0" smtClean="0"/>
              <a:t>agency (unless </a:t>
            </a:r>
            <a:r>
              <a:rPr lang="en-US" sz="2400" dirty="0"/>
              <a:t>the investigation resulted in a finding that the allegations were false)?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Have </a:t>
            </a:r>
            <a:r>
              <a:rPr lang="en-US" sz="2400" dirty="0"/>
              <a:t>you ever been disciplined, discharged, non-renewed, asked to resign while allegations </a:t>
            </a:r>
            <a:r>
              <a:rPr lang="en-US" sz="2400" dirty="0" smtClean="0"/>
              <a:t>of sexual </a:t>
            </a:r>
            <a:r>
              <a:rPr lang="en-US" sz="2400" dirty="0"/>
              <a:t>abuse or sexual misconduct were pending or under investigation or due to findings </a:t>
            </a:r>
            <a:r>
              <a:rPr lang="en-US" sz="2400" dirty="0" smtClean="0"/>
              <a:t>of abuse </a:t>
            </a:r>
            <a:r>
              <a:rPr lang="en-US" sz="2400" dirty="0"/>
              <a:t>or sexual </a:t>
            </a:r>
            <a:r>
              <a:rPr lang="en-US" sz="2400" dirty="0" smtClean="0"/>
              <a:t>misconduct?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Have </a:t>
            </a:r>
            <a:r>
              <a:rPr lang="en-US" sz="2400" dirty="0"/>
              <a:t>you ever had a license, professional license or certificate suspended, surrendered </a:t>
            </a:r>
            <a:r>
              <a:rPr lang="en-US" sz="2400" dirty="0" smtClean="0"/>
              <a:t>or revoked </a:t>
            </a:r>
            <a:r>
              <a:rPr lang="en-US" sz="2400" dirty="0"/>
              <a:t>while allegations were pending or under investigation or due to findings of sexual </a:t>
            </a:r>
            <a:r>
              <a:rPr lang="en-US" sz="2400" dirty="0" smtClean="0"/>
              <a:t>abuse or </a:t>
            </a:r>
            <a:r>
              <a:rPr lang="en-US" sz="2400" dirty="0"/>
              <a:t>sexual misconduct?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240034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830242"/>
            <a:ext cx="11029616" cy="988332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Key provisions of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S.E.S.A.M.E</a:t>
            </a:r>
            <a:r>
              <a:rPr lang="en-US" b="1" dirty="0" smtClean="0"/>
              <a:t>.  Or ”pass the trash” Legislation: 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874982" y="2715491"/>
            <a:ext cx="166258" cy="406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1055" y="2317338"/>
            <a:ext cx="106587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Requires written release from applicant to allow disclosure by previous </a:t>
            </a:r>
            <a:r>
              <a:rPr lang="en-US" sz="2400" b="1" dirty="0" smtClean="0"/>
              <a:t>employers.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Requires </a:t>
            </a:r>
            <a:r>
              <a:rPr lang="en-US" sz="2400" b="1" dirty="0"/>
              <a:t>the prospective employer to contact all former school employers, and employers </a:t>
            </a:r>
            <a:r>
              <a:rPr lang="en-US" sz="2400" b="1" dirty="0" smtClean="0"/>
              <a:t>where the </a:t>
            </a:r>
            <a:r>
              <a:rPr lang="en-US" sz="2400" b="1" dirty="0"/>
              <a:t>applicant had direct contact with </a:t>
            </a:r>
            <a:r>
              <a:rPr lang="en-US" sz="2400" b="1" dirty="0" smtClean="0"/>
              <a:t>minors.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Requires </a:t>
            </a:r>
            <a:r>
              <a:rPr lang="en-US" sz="2400" b="1" dirty="0"/>
              <a:t>the former employers to complete the screening questions regarding the </a:t>
            </a:r>
            <a:r>
              <a:rPr lang="en-US" sz="2400" b="1" dirty="0" smtClean="0"/>
              <a:t>applicant.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Provides </a:t>
            </a:r>
            <a:r>
              <a:rPr lang="en-US" sz="2400" b="1" dirty="0"/>
              <a:t>immunity from civil and criminal liability to former and current employers for </a:t>
            </a:r>
            <a:r>
              <a:rPr lang="en-US" sz="2400" b="1" dirty="0" smtClean="0"/>
              <a:t>providing information </a:t>
            </a:r>
            <a:r>
              <a:rPr lang="en-US" sz="2400" b="1" dirty="0"/>
              <a:t>or records, including personnel records, in good faith.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326423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830242"/>
            <a:ext cx="11029616" cy="988332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Key provisions of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S.E.S.A.M.E</a:t>
            </a:r>
            <a:r>
              <a:rPr lang="en-US" b="1" dirty="0" smtClean="0"/>
              <a:t>.  Or ”pass the trash” Legislation: 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874982" y="2715491"/>
            <a:ext cx="166258" cy="406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1055" y="2317338"/>
            <a:ext cx="106587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Bans schools from entering into any collective bargaining agreement, employment </a:t>
            </a:r>
            <a:r>
              <a:rPr lang="en-US" sz="2800" b="1" dirty="0" smtClean="0"/>
              <a:t>contract, resignation</a:t>
            </a:r>
            <a:r>
              <a:rPr lang="en-US" sz="2800" b="1" dirty="0"/>
              <a:t>, or severance agreement, that has the effect of: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b="1" dirty="0" smtClean="0"/>
              <a:t>suppressing </a:t>
            </a:r>
            <a:r>
              <a:rPr lang="en-US" sz="2800" b="1" dirty="0"/>
              <a:t>information about sexual abuse or misconduct by a current or former employee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b="1" dirty="0" smtClean="0"/>
              <a:t>affecting </a:t>
            </a:r>
            <a:r>
              <a:rPr lang="en-US" sz="2800" b="1" dirty="0"/>
              <a:t>ability of school to report to authorities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b="1" dirty="0" smtClean="0"/>
              <a:t>requiring </a:t>
            </a:r>
            <a:r>
              <a:rPr lang="en-US" sz="2800" b="1" dirty="0"/>
              <a:t>expungement of information regarding allegations or findings of sexual abuse </a:t>
            </a:r>
            <a:r>
              <a:rPr lang="en-US" sz="2800" b="1" dirty="0" smtClean="0"/>
              <a:t>or misconduct </a:t>
            </a:r>
            <a:r>
              <a:rPr lang="en-US" sz="2800" b="1" dirty="0"/>
              <a:t>from any school </a:t>
            </a:r>
            <a:r>
              <a:rPr lang="en-US" sz="2800" b="1" dirty="0" smtClean="0"/>
              <a:t>documents.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90436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830242"/>
            <a:ext cx="11029616" cy="988332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Key provisions of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S.E.S.A.M.E</a:t>
            </a:r>
            <a:r>
              <a:rPr lang="en-US" b="1" dirty="0" smtClean="0"/>
              <a:t>.  Or ”pass the trash” Legislation: 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874982" y="2715491"/>
            <a:ext cx="166258" cy="406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1055" y="2317338"/>
            <a:ext cx="106587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Meets Every Student Succeeds Act (</a:t>
            </a:r>
            <a:r>
              <a:rPr lang="en-US" sz="2800" dirty="0" err="1"/>
              <a:t>ESSA</a:t>
            </a:r>
            <a:r>
              <a:rPr lang="en-US" sz="2800" dirty="0"/>
              <a:t>) (SEC. 8038) requirements (signed into law in </a:t>
            </a:r>
            <a:r>
              <a:rPr lang="en-US" sz="2800" dirty="0" smtClean="0"/>
              <a:t>December 2016</a:t>
            </a:r>
            <a:r>
              <a:rPr lang="en-US" sz="2800" dirty="0"/>
              <a:t>) that now prohibit a state, state education department or LEA that receives Federal </a:t>
            </a:r>
            <a:r>
              <a:rPr lang="en-US" sz="2800" dirty="0" smtClean="0"/>
              <a:t>education funds</a:t>
            </a:r>
            <a:r>
              <a:rPr lang="en-US" sz="2800" dirty="0"/>
              <a:t>, from “aiding and abetting any employee in obtaining a new job if they know or have </a:t>
            </a:r>
            <a:r>
              <a:rPr lang="en-US" sz="2800" dirty="0" smtClean="0"/>
              <a:t>probable cause </a:t>
            </a:r>
            <a:r>
              <a:rPr lang="en-US" sz="2800" dirty="0"/>
              <a:t>to believe, that such school employee engaged in sexual misconduct involving a minor </a:t>
            </a:r>
            <a:r>
              <a:rPr lang="en-US" sz="2800" dirty="0" smtClean="0"/>
              <a:t>or student</a:t>
            </a:r>
            <a:r>
              <a:rPr lang="en-US" sz="2800" dirty="0"/>
              <a:t>”. </a:t>
            </a:r>
            <a:endParaRPr lang="en-US" sz="2800" dirty="0" smtClean="0"/>
          </a:p>
          <a:p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 smtClean="0"/>
              <a:t>ESSA</a:t>
            </a:r>
            <a:r>
              <a:rPr lang="en-US" sz="2800" dirty="0" smtClean="0"/>
              <a:t> </a:t>
            </a:r>
            <a:r>
              <a:rPr lang="en-US" sz="2800" dirty="0"/>
              <a:t>requires states to adopt laws, policies, and regulations to prohibit the practice.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406270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>Elements in strategy – Lessons learned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3" y="1537462"/>
            <a:ext cx="5775487" cy="2635046"/>
          </a:xfrm>
        </p:spPr>
        <p:txBody>
          <a:bodyPr>
            <a:noAutofit/>
          </a:bodyPr>
          <a:lstStyle/>
          <a:p>
            <a:pPr marL="514350" lvl="0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4590B8"/>
              </a:buClr>
              <a:buFont typeface="+mj-lt"/>
              <a:buAutoNum type="arabicPeriod" startAt="9"/>
            </a:pPr>
            <a:r>
              <a:rPr lang="en-US" sz="3200" dirty="0" smtClean="0">
                <a:solidFill>
                  <a:prstClr val="black"/>
                </a:solidFill>
              </a:rPr>
              <a:t>Build </a:t>
            </a:r>
            <a:r>
              <a:rPr lang="en-US" sz="3200" dirty="0">
                <a:solidFill>
                  <a:prstClr val="black"/>
                </a:solidFill>
              </a:rPr>
              <a:t>a </a:t>
            </a:r>
            <a:r>
              <a:rPr lang="en-US" sz="3200" dirty="0" smtClean="0">
                <a:solidFill>
                  <a:prstClr val="black"/>
                </a:solidFill>
              </a:rPr>
              <a:t>Bill Specific Coalition</a:t>
            </a:r>
            <a:endParaRPr lang="en-US" sz="3200" dirty="0" smtClean="0">
              <a:solidFill>
                <a:schemeClr val="tx1"/>
              </a:solidFill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680" y="1525815"/>
            <a:ext cx="5541442" cy="53321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82" y="3689263"/>
            <a:ext cx="5421044" cy="26156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229" y="5525902"/>
            <a:ext cx="1172344" cy="117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31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>Elements in strategy – Lessons learned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284" y="1715957"/>
            <a:ext cx="5851864" cy="5270090"/>
          </a:xfrm>
        </p:spPr>
        <p:txBody>
          <a:bodyPr>
            <a:noAutofit/>
          </a:bodyPr>
          <a:lstStyle/>
          <a:p>
            <a:pPr marL="514350" marR="0" lvl="0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10"/>
            </a:pPr>
            <a:r>
              <a:rPr lang="en-US" sz="3200" dirty="0">
                <a:solidFill>
                  <a:schemeClr val="tx1"/>
                </a:solidFill>
              </a:rPr>
              <a:t>Know Your Opponents &amp; Work With </a:t>
            </a:r>
            <a:r>
              <a:rPr lang="en-US" sz="3200" dirty="0" smtClean="0">
                <a:solidFill>
                  <a:schemeClr val="tx1"/>
                </a:solidFill>
              </a:rPr>
              <a:t>Them (turn them into allies), </a:t>
            </a:r>
            <a:r>
              <a:rPr lang="en-US" sz="3200" dirty="0">
                <a:solidFill>
                  <a:schemeClr val="tx1"/>
                </a:solidFill>
              </a:rPr>
              <a:t>if possible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514350" marR="0" lvl="0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11"/>
            </a:pPr>
            <a:r>
              <a:rPr lang="en-US" sz="3200" dirty="0" smtClean="0">
                <a:solidFill>
                  <a:schemeClr val="tx1"/>
                </a:solidFill>
              </a:rPr>
              <a:t>Develop a Legislative Packet for Key Committees’ Members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978" y="3276985"/>
            <a:ext cx="1543050" cy="91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03194">
            <a:off x="6087482" y="3611956"/>
            <a:ext cx="5468108" cy="15956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781" y="5083277"/>
            <a:ext cx="3271058" cy="17747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004" y="1825566"/>
            <a:ext cx="3723012" cy="149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94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728">
            <a:off x="9027614" y="1340709"/>
            <a:ext cx="2867025" cy="1590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>Elements in strategy – Lessons learned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948" y="2030589"/>
            <a:ext cx="4219710" cy="1312380"/>
          </a:xfrm>
        </p:spPr>
        <p:txBody>
          <a:bodyPr>
            <a:noAutofit/>
          </a:bodyPr>
          <a:lstStyle/>
          <a:p>
            <a:pPr marL="514350" marR="0" lvl="0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12"/>
            </a:pPr>
            <a:r>
              <a:rPr lang="en-US" sz="3200" dirty="0" smtClean="0">
                <a:solidFill>
                  <a:schemeClr val="tx1"/>
                </a:solidFill>
              </a:rPr>
              <a:t>Engage the Media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751" y="2556135"/>
            <a:ext cx="3436602" cy="34366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265" y="1862092"/>
            <a:ext cx="3286521" cy="26272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32" y="2556135"/>
            <a:ext cx="4136749" cy="40465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619" y="5981995"/>
            <a:ext cx="4102381" cy="8623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966" y="4570573"/>
            <a:ext cx="354330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78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>Elements in strategy – Lessons learned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981" y="1163149"/>
            <a:ext cx="7985464" cy="2836380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514350" marR="0" lvl="0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13"/>
            </a:pPr>
            <a:r>
              <a:rPr lang="en-US" sz="3200" dirty="0" smtClean="0">
                <a:solidFill>
                  <a:schemeClr val="tx1"/>
                </a:solidFill>
              </a:rPr>
              <a:t>Develop a Social Media                  Campaign &amp; Toolkit 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 smtClean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26208"/>
            <a:ext cx="5405120" cy="54051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96" y="2885269"/>
            <a:ext cx="4589827" cy="384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24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>Elements in strategy – Lessons learned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981" y="1163149"/>
            <a:ext cx="7985464" cy="2836380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688" y="1954874"/>
            <a:ext cx="5526525" cy="46319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59" y="1913054"/>
            <a:ext cx="5540444" cy="463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53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>Elements in strategy  </a:t>
            </a:r>
            <a:br>
              <a:rPr lang="en-US" sz="4000" b="1" dirty="0" smtClean="0"/>
            </a:br>
            <a:r>
              <a:rPr lang="en-US" sz="4000" b="1" dirty="0" smtClean="0"/>
              <a:t>Lessons learned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910" y="2001090"/>
            <a:ext cx="5409413" cy="4458703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514350" marR="0" lvl="0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14"/>
            </a:pPr>
            <a:r>
              <a:rPr lang="en-US" sz="3200" dirty="0" smtClean="0">
                <a:solidFill>
                  <a:schemeClr val="tx1"/>
                </a:solidFill>
              </a:rPr>
              <a:t>Educate Coalition Members on the Bill Specifics (including arguments for &amp; against)</a:t>
            </a:r>
          </a:p>
          <a:p>
            <a:pPr marL="838350" lvl="1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3000" dirty="0" smtClean="0">
                <a:solidFill>
                  <a:schemeClr val="tx1"/>
                </a:solidFill>
              </a:rPr>
              <a:t>Prepare Talking Points</a:t>
            </a:r>
          </a:p>
          <a:p>
            <a:pPr marL="838350" lvl="1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3000" dirty="0" smtClean="0">
                <a:solidFill>
                  <a:schemeClr val="tx1"/>
                </a:solidFill>
              </a:rPr>
              <a:t>Prepare FAQ’s</a:t>
            </a:r>
          </a:p>
          <a:p>
            <a:pPr marL="838350" lvl="1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3000" dirty="0" smtClean="0">
                <a:solidFill>
                  <a:schemeClr val="tx1"/>
                </a:solidFill>
              </a:rPr>
              <a:t>Research &amp; Prepare Your State’s Case Examples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338" y="579190"/>
            <a:ext cx="4628253" cy="627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14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830242"/>
            <a:ext cx="11029616" cy="98833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STATE LAWS mandating or allowing </a:t>
            </a:r>
            <a:br>
              <a:rPr lang="en-US" b="1" dirty="0" smtClean="0"/>
            </a:br>
            <a:r>
              <a:rPr lang="en-US" b="1" dirty="0" smtClean="0"/>
              <a:t>child sexual abuse education in schools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747" y="2071827"/>
            <a:ext cx="8856189" cy="4420172"/>
          </a:xfrm>
        </p:spPr>
      </p:pic>
      <p:sp>
        <p:nvSpPr>
          <p:cNvPr id="5" name="TextBox 4"/>
          <p:cNvSpPr txBox="1"/>
          <p:nvPr/>
        </p:nvSpPr>
        <p:spPr>
          <a:xfrm>
            <a:off x="1874982" y="2715491"/>
            <a:ext cx="166258" cy="406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8546" y="2235199"/>
            <a:ext cx="266007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21 States </a:t>
            </a:r>
            <a:r>
              <a:rPr lang="en-US" sz="2000" dirty="0" smtClean="0"/>
              <a:t>mandate CSA </a:t>
            </a:r>
            <a:r>
              <a:rPr lang="en-US" sz="2000" dirty="0"/>
              <a:t>Prevention Education in schools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 8 </a:t>
            </a:r>
            <a:r>
              <a:rPr lang="en-US" sz="2000" b="1" dirty="0" smtClean="0"/>
              <a:t>States</a:t>
            </a:r>
            <a:r>
              <a:rPr lang="en-US" sz="2000" dirty="0" smtClean="0"/>
              <a:t> “encourage” the education.</a:t>
            </a:r>
            <a:endParaRPr lang="en-US" sz="2000" dirty="0"/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21 states </a:t>
            </a:r>
            <a:r>
              <a:rPr lang="en-US" sz="2000" dirty="0"/>
              <a:t>have introduced bills that have failed, or have never introduced a bill </a:t>
            </a:r>
          </a:p>
        </p:txBody>
      </p:sp>
    </p:spTree>
    <p:extLst>
      <p:ext uri="{BB962C8B-B14F-4D97-AF65-F5344CB8AC3E}">
        <p14:creationId xmlns:p14="http://schemas.microsoft.com/office/powerpoint/2010/main" val="140528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>Elements in strategy  </a:t>
            </a:r>
            <a:br>
              <a:rPr lang="en-US" sz="4000" b="1" dirty="0" smtClean="0"/>
            </a:br>
            <a:r>
              <a:rPr lang="en-US" sz="4000" b="1" dirty="0" smtClean="0"/>
              <a:t>Lessons learned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5077" y="2160865"/>
            <a:ext cx="5448741" cy="4357922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514350" marR="0" lvl="0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14"/>
            </a:pPr>
            <a:r>
              <a:rPr lang="en-US" sz="3200" dirty="0" smtClean="0">
                <a:solidFill>
                  <a:schemeClr val="tx1"/>
                </a:solidFill>
              </a:rPr>
              <a:t>Educate Coalition Members on the Bill Specifics (including arguments for &amp; against)</a:t>
            </a:r>
          </a:p>
          <a:p>
            <a:pPr marL="838350" lvl="1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3000" dirty="0" smtClean="0">
                <a:solidFill>
                  <a:schemeClr val="tx1"/>
                </a:solidFill>
              </a:rPr>
              <a:t>Prepare Talking Points</a:t>
            </a:r>
          </a:p>
          <a:p>
            <a:pPr marL="838350" lvl="1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3000" dirty="0" smtClean="0">
                <a:solidFill>
                  <a:schemeClr val="tx1"/>
                </a:solidFill>
              </a:rPr>
              <a:t>Prepare FAQ’s</a:t>
            </a:r>
          </a:p>
          <a:p>
            <a:pPr marL="838350" lvl="1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3000" dirty="0" smtClean="0">
                <a:solidFill>
                  <a:schemeClr val="tx1"/>
                </a:solidFill>
              </a:rPr>
              <a:t>Research &amp; Prepare Your State’s Case Examples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 smtClean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914" y="244319"/>
            <a:ext cx="5194788" cy="661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33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>Elements in strategy  </a:t>
            </a:r>
            <a:br>
              <a:rPr lang="en-US" sz="4000" b="1" dirty="0" smtClean="0"/>
            </a:br>
            <a:r>
              <a:rPr lang="en-US" sz="4000" b="1" dirty="0" smtClean="0"/>
              <a:t>Lessons learned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962" y="1971595"/>
            <a:ext cx="4839142" cy="4252225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514350" marR="0" lvl="0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14"/>
            </a:pPr>
            <a:r>
              <a:rPr lang="en-US" sz="3200" dirty="0" smtClean="0">
                <a:solidFill>
                  <a:schemeClr val="tx1"/>
                </a:solidFill>
              </a:rPr>
              <a:t>Educate Coalition Members on the Bill Specifics (including arguments for &amp; against)</a:t>
            </a:r>
          </a:p>
          <a:p>
            <a:pPr marL="838350" lvl="1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3000" dirty="0" smtClean="0">
                <a:solidFill>
                  <a:schemeClr val="tx1"/>
                </a:solidFill>
              </a:rPr>
              <a:t>Prepare Talking Points</a:t>
            </a:r>
          </a:p>
          <a:p>
            <a:pPr marL="838350" lvl="1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3000" dirty="0" smtClean="0">
                <a:solidFill>
                  <a:schemeClr val="tx1"/>
                </a:solidFill>
              </a:rPr>
              <a:t>Prepare FAQ’s</a:t>
            </a:r>
          </a:p>
          <a:p>
            <a:pPr marL="838350" lvl="1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3000" dirty="0" smtClean="0">
                <a:solidFill>
                  <a:schemeClr val="tx1"/>
                </a:solidFill>
              </a:rPr>
              <a:t>Research &amp; Prepare Your State’s Case Examples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951" y="2074606"/>
            <a:ext cx="5799980" cy="435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8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>Elements in strategy – Lessons learned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949" y="1715956"/>
            <a:ext cx="7641336" cy="5073445"/>
          </a:xfrm>
        </p:spPr>
        <p:txBody>
          <a:bodyPr>
            <a:noAutofit/>
          </a:bodyPr>
          <a:lstStyle/>
          <a:p>
            <a:pPr marL="514350" marR="0" lvl="0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15"/>
            </a:pP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Know the Members of the Key Committees</a:t>
            </a:r>
          </a:p>
          <a:p>
            <a:pPr marL="838350" lvl="1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3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are the </a:t>
            </a:r>
            <a:r>
              <a:rPr lang="en-US" sz="3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Committee Chairs? </a:t>
            </a:r>
            <a:endParaRPr lang="en-US" sz="3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38350" lvl="1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3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Who’s likely to be FOR, AGAINST, UNDECIDED?</a:t>
            </a:r>
          </a:p>
          <a:p>
            <a:pPr marL="838350" lvl="1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3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Acknowledge the bipartisan nature of the bill</a:t>
            </a:r>
          </a:p>
          <a:p>
            <a:pPr marL="32400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15"/>
            </a:pP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Schedule Office Visits with Committee Members and/or Staff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954" y="1147703"/>
            <a:ext cx="2138906" cy="31641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392" y="1355527"/>
            <a:ext cx="2034659" cy="29562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407" y="4495305"/>
            <a:ext cx="2718053" cy="213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92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>Elements in strategy – Lessons learned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948" y="1715956"/>
            <a:ext cx="5340587" cy="5073445"/>
          </a:xfrm>
        </p:spPr>
        <p:txBody>
          <a:bodyPr>
            <a:noAutofit/>
          </a:bodyPr>
          <a:lstStyle/>
          <a:p>
            <a:pPr marL="514350" marR="0" lvl="0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17"/>
            </a:pP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Strategic Oral &amp; Written Testimony in Support of the Bill 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0" lvl="0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18"/>
            </a:pP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Draft a Joint Letter from Bill-Specific Coalition Members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9785">
            <a:off x="5643715" y="1915172"/>
            <a:ext cx="5125165" cy="643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48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>Elements in strategy – Lessons learned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197" y="1760458"/>
            <a:ext cx="3402266" cy="4758735"/>
          </a:xfrm>
        </p:spPr>
        <p:txBody>
          <a:bodyPr>
            <a:noAutofit/>
          </a:bodyPr>
          <a:lstStyle/>
          <a:p>
            <a:pPr marL="514350" marR="0" lvl="0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19"/>
            </a:pP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 the Bill through Passage &amp; Governor’s Signature 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0" lvl="0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20"/>
            </a:pP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CELEBRATE!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813" y="2470727"/>
            <a:ext cx="5738429" cy="3833091"/>
          </a:xfrm>
          <a:prstGeom prst="rect">
            <a:avLst/>
          </a:prstGeom>
        </p:spPr>
      </p:pic>
      <p:pic>
        <p:nvPicPr>
          <p:cNvPr id="5" name="Picture 2" descr="Image result for governor murphy signing bi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499" y="3481434"/>
            <a:ext cx="3528046" cy="235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75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" r="2569"/>
          <a:stretch>
            <a:fillRect/>
          </a:stretch>
        </p:blipFill>
        <p:spPr>
          <a:xfrm>
            <a:off x="263067" y="2418561"/>
            <a:ext cx="2991969" cy="23624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>Elements in strategy – Lessons learned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14" y="826582"/>
            <a:ext cx="5879691" cy="1946787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0" lvl="0" indent="-5143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21"/>
            </a:pP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 Up on Implementation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2801363" y="2260411"/>
            <a:ext cx="7967724" cy="108153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IMPLEMENTATION ISSUES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SCHOOL ASSESSMENT &amp; MODIFICATION OF PHYSICAL FACILITIES &amp; SPACES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="1" dirty="0" smtClean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GUIDELINES &amp; BEST PRACTICES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92003" y="3040436"/>
            <a:ext cx="837708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/>
            <a:r>
              <a:rPr lang="en-US" sz="48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alibri" panose="020F0502020204030204"/>
              </a:rPr>
              <a:t>Competing </a:t>
            </a:r>
            <a:r>
              <a:rPr lang="en-US" sz="48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alibri" panose="020F0502020204030204"/>
              </a:rPr>
              <a:t>Concerns </a:t>
            </a:r>
            <a:endParaRPr lang="en-US" sz="48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latin typeface="Calibri" panose="020F0502020204030204"/>
            </a:endParaRPr>
          </a:p>
          <a:p>
            <a:pPr algn="ctr" defTabSz="914400"/>
            <a:r>
              <a:rPr lang="en-US" sz="48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alibri" panose="020F0502020204030204"/>
              </a:rPr>
              <a:t>for Schools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241" y="2851342"/>
            <a:ext cx="1737567" cy="16992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4" y="4587182"/>
            <a:ext cx="3395022" cy="21084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757" y="4587182"/>
            <a:ext cx="3998486" cy="20895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964" y="4660257"/>
            <a:ext cx="3767200" cy="196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88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>Elements in strategy – </a:t>
            </a:r>
            <a:br>
              <a:rPr lang="en-US" sz="4000" b="1" dirty="0" smtClean="0"/>
            </a:br>
            <a:r>
              <a:rPr lang="en-US" sz="4000" b="1" dirty="0" smtClean="0"/>
              <a:t>Lessons learned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2024428"/>
            <a:ext cx="5037942" cy="3835598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0" lvl="0" indent="-5143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21"/>
            </a:pPr>
            <a:r>
              <a:rPr lang="en-US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Follow Up on Implementation</a:t>
            </a:r>
          </a:p>
          <a:p>
            <a:pPr marL="838350" lvl="1" indent="-5143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en-US" sz="2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Employee CSA Prevention Training</a:t>
            </a:r>
          </a:p>
          <a:p>
            <a:pPr marL="838350" lvl="1" indent="-5143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en-US" sz="2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Employee Codes of Conduct</a:t>
            </a:r>
          </a:p>
          <a:p>
            <a:pPr marL="838350" lvl="1" indent="-5143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en-US" sz="2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CSA Policies</a:t>
            </a:r>
          </a:p>
          <a:p>
            <a:pPr marL="838350" lvl="1" indent="-5143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en-US" sz="2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Development of </a:t>
            </a:r>
            <a:r>
              <a:rPr lang="en-US" sz="26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S.E.S.A.M.E</a:t>
            </a:r>
            <a:r>
              <a:rPr lang="en-US" sz="2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 Application</a:t>
            </a:r>
          </a:p>
          <a:p>
            <a:pPr marL="838350" lvl="1" indent="-5143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en-US" sz="2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Monitoring of Use of Application</a:t>
            </a:r>
          </a:p>
          <a:p>
            <a:pPr marL="838350" lvl="1" indent="-5143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2801363" y="2260411"/>
            <a:ext cx="7967724" cy="10815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861" y="779595"/>
            <a:ext cx="2616631" cy="36449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5286" y="4020898"/>
            <a:ext cx="4856406" cy="27317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340" y="1581461"/>
            <a:ext cx="3188807" cy="243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07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056" y="528420"/>
            <a:ext cx="11029616" cy="1013800"/>
          </a:xfrm>
        </p:spPr>
        <p:txBody>
          <a:bodyPr>
            <a:normAutofit/>
          </a:bodyPr>
          <a:lstStyle/>
          <a:p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3862" y="2215139"/>
            <a:ext cx="6916187" cy="428834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Rush Russell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Executive Director, Prevent Child Abuse NJ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  <a:hlinkClick r:id="rId3"/>
              </a:rPr>
              <a:t>Rrussell@preventchildabusenj.org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732-246-8060</a:t>
            </a:r>
          </a:p>
          <a:p>
            <a:pPr marL="0" indent="0">
              <a:buNone/>
            </a:pPr>
            <a:endParaRPr lang="en-US" sz="2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Claudia Remington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Executive Director, MD State Council on Child Abuse &amp; Neglect</a:t>
            </a:r>
          </a:p>
          <a:p>
            <a:pPr marL="0" indent="0">
              <a:buNone/>
            </a:pPr>
            <a:r>
              <a:rPr lang="en-US" sz="2800" dirty="0" err="1" smtClean="0">
                <a:solidFill>
                  <a:schemeClr val="tx1"/>
                </a:solidFill>
                <a:hlinkClick r:id="rId4"/>
              </a:rPr>
              <a:t>Claudia.Remington@Maryland.Gov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240-506-3050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170968" y="2013176"/>
            <a:ext cx="11029616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36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20841" y="713426"/>
            <a:ext cx="6260046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 smtClean="0">
                <a:latin typeface="Eras Bold ITC" panose="020B0907030504020204" pitchFamily="34" charset="0"/>
              </a:rPr>
              <a:t>Thank you!</a:t>
            </a:r>
            <a:endParaRPr lang="en-US" sz="6000" b="1" dirty="0">
              <a:latin typeface="Eras Bold ITC" panose="020B09070305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06" y="2776537"/>
            <a:ext cx="4485576" cy="279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15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830242"/>
            <a:ext cx="11029616" cy="98833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STATE LAWS mandating task force </a:t>
            </a:r>
            <a:br>
              <a:rPr lang="en-US" b="1" dirty="0" smtClean="0"/>
            </a:br>
            <a:r>
              <a:rPr lang="en-US" b="1" dirty="0" smtClean="0"/>
              <a:t>on child sexual abuse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874982" y="2715491"/>
            <a:ext cx="166258" cy="406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228" y="2024037"/>
            <a:ext cx="9529045" cy="4210508"/>
          </a:xfrm>
        </p:spPr>
      </p:pic>
      <p:sp>
        <p:nvSpPr>
          <p:cNvPr id="9" name="TextBox 8"/>
          <p:cNvSpPr txBox="1"/>
          <p:nvPr/>
        </p:nvSpPr>
        <p:spPr>
          <a:xfrm>
            <a:off x="119383" y="2421131"/>
            <a:ext cx="22266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1</a:t>
            </a:r>
            <a:r>
              <a:rPr lang="en-US" b="1" dirty="0">
                <a:cs typeface="Arial" panose="020B0604020202020204" pitchFamily="34" charset="0"/>
              </a:rPr>
              <a:t>7 States</a:t>
            </a:r>
            <a:r>
              <a:rPr lang="en-US" dirty="0">
                <a:cs typeface="Arial" panose="020B0604020202020204" pitchFamily="34" charset="0"/>
              </a:rPr>
              <a:t> have passed laws to establish state task forces, commissions, or study committees to explore child sexual </a:t>
            </a:r>
            <a:br>
              <a:rPr lang="en-US" dirty="0">
                <a:cs typeface="Arial" panose="020B0604020202020204" pitchFamily="34" charset="0"/>
              </a:rPr>
            </a:br>
            <a:r>
              <a:rPr lang="en-US" dirty="0">
                <a:cs typeface="Arial" panose="020B0604020202020204" pitchFamily="34" charset="0"/>
              </a:rPr>
              <a:t>abuse prevention policies and make recommendations for future action.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35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830242"/>
            <a:ext cx="11029616" cy="98833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STATE LAWS addressing school employee </a:t>
            </a:r>
            <a:br>
              <a:rPr lang="en-US" b="1" dirty="0" smtClean="0"/>
            </a:br>
            <a:r>
              <a:rPr lang="en-US" b="1" dirty="0" smtClean="0"/>
              <a:t>sexual misconduct &amp; abuse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874982" y="2715491"/>
            <a:ext cx="166258" cy="406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396" y="2022764"/>
            <a:ext cx="8825013" cy="4276436"/>
          </a:xfrm>
        </p:spPr>
      </p:pic>
      <p:sp>
        <p:nvSpPr>
          <p:cNvPr id="6" name="TextBox 5"/>
          <p:cNvSpPr txBox="1"/>
          <p:nvPr/>
        </p:nvSpPr>
        <p:spPr>
          <a:xfrm>
            <a:off x="393355" y="2452822"/>
            <a:ext cx="20709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cs typeface="Arial" panose="020B0604020202020204" pitchFamily="34" charset="0"/>
              </a:rPr>
              <a:t>8 States </a:t>
            </a:r>
            <a:r>
              <a:rPr lang="en-US" dirty="0">
                <a:cs typeface="Arial" panose="020B0604020202020204" pitchFamily="34" charset="0"/>
              </a:rPr>
              <a:t>have enacted laws prohibiting the aiding and abetting of a school employee engaged in sexual misconduct to secure employment in another school. </a:t>
            </a:r>
          </a:p>
        </p:txBody>
      </p:sp>
    </p:spTree>
    <p:extLst>
      <p:ext uri="{BB962C8B-B14F-4D97-AF65-F5344CB8AC3E}">
        <p14:creationId xmlns:p14="http://schemas.microsoft.com/office/powerpoint/2010/main" val="58142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830242"/>
            <a:ext cx="11029616" cy="98833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STATE LAWS mandating or encouraging child sexual abuse education for students:  “</a:t>
            </a:r>
            <a:r>
              <a:rPr lang="en-US" b="1" dirty="0" err="1" smtClean="0"/>
              <a:t>ERIN’s</a:t>
            </a:r>
            <a:r>
              <a:rPr lang="en-US" b="1" dirty="0" smtClean="0"/>
              <a:t> LAW”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874982" y="2715491"/>
            <a:ext cx="166258" cy="406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17477" y="2310551"/>
            <a:ext cx="399663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cs typeface="Arial" panose="020B0604020202020204" pitchFamily="34" charset="0"/>
              </a:rPr>
              <a:t>29 States </a:t>
            </a:r>
            <a:r>
              <a:rPr lang="en-US" sz="2400" dirty="0" smtClean="0">
                <a:cs typeface="Arial" panose="020B0604020202020204" pitchFamily="34" charset="0"/>
              </a:rPr>
              <a:t>as of September 2018 have passed laws mandating or encouraging schools to teach students: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cs typeface="Arial" panose="020B0604020202020204" pitchFamily="34" charset="0"/>
              </a:rPr>
              <a:t>Body safety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cs typeface="Arial" panose="020B0604020202020204" pitchFamily="34" charset="0"/>
              </a:rPr>
              <a:t>To speak up &amp; tell if they are being abused.</a:t>
            </a:r>
            <a:endParaRPr lang="en-US" dirty="0">
              <a:cs typeface="Arial" panose="020B060402020202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164" y="2129640"/>
            <a:ext cx="3890818" cy="2762481"/>
          </a:xfrm>
        </p:spPr>
      </p:pic>
      <p:sp>
        <p:nvSpPr>
          <p:cNvPr id="8" name="TextBox 7"/>
          <p:cNvSpPr txBox="1"/>
          <p:nvPr/>
        </p:nvSpPr>
        <p:spPr>
          <a:xfrm>
            <a:off x="806276" y="5028505"/>
            <a:ext cx="1113574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Concerns: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Focus on Child vs. Adult Responsibility for Preventing Child Sexual Abuse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Timing vis a vis Legislation focusing on Adult Responsibility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2734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830242"/>
            <a:ext cx="11029616" cy="98833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STATE statutes of limitations with  </a:t>
            </a:r>
            <a:br>
              <a:rPr lang="en-US" b="1" dirty="0" smtClean="0"/>
            </a:br>
            <a:r>
              <a:rPr lang="en-US" b="1" dirty="0" err="1" smtClean="0"/>
              <a:t>WINDOws</a:t>
            </a:r>
            <a:r>
              <a:rPr lang="en-US" b="1" dirty="0" smtClean="0"/>
              <a:t> of justice:  hidden predator acts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874982" y="2715491"/>
            <a:ext cx="166258" cy="406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0357" y="3827864"/>
            <a:ext cx="535778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cs typeface="Arial" panose="020B0604020202020204" pitchFamily="34" charset="0"/>
              </a:rPr>
              <a:t>Windows of Justice Serve 3 Goals: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cs typeface="Arial" panose="020B0604020202020204" pitchFamily="34" charset="0"/>
              </a:rPr>
              <a:t>Identify Hidden Child Predators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sz="2400" b="1" dirty="0" smtClean="0">
                <a:cs typeface="Arial" panose="020B0604020202020204" pitchFamily="34" charset="0"/>
              </a:rPr>
              <a:t>Shift the Cost of Abuse from the Victims to the Ones Who Caused It.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sz="2400" b="1" dirty="0" smtClean="0">
                <a:cs typeface="Arial" panose="020B0604020202020204" pitchFamily="34" charset="0"/>
              </a:rPr>
              <a:t>Educate the Public &amp; Prevent Future Abuse</a:t>
            </a:r>
            <a:endParaRPr lang="en-US" sz="2400" b="1" dirty="0"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312466" y="1949327"/>
            <a:ext cx="5421313" cy="33322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023123" y="5759843"/>
            <a:ext cx="2809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https://www.childusa.org/sol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0613" y="5752830"/>
            <a:ext cx="2872510" cy="7526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869" y="1883493"/>
            <a:ext cx="4097822" cy="187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82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830242"/>
            <a:ext cx="11029616" cy="988332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/>
              <a:t>History of NJ Efforts to prevent on Child Sexual Abuse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30752" y="1818574"/>
            <a:ext cx="8183880" cy="4655781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Internal White Paper/Recommendations</a:t>
            </a:r>
            <a:br>
              <a:rPr lang="en-US" sz="2800" dirty="0" smtClean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2011-2016 Ms. Foundation for Women Collaboration</a:t>
            </a:r>
            <a:br>
              <a:rPr lang="en-US" sz="2800" dirty="0" smtClean="0">
                <a:solidFill>
                  <a:schemeClr val="tx1"/>
                </a:solidFill>
              </a:rPr>
            </a:br>
            <a:endParaRPr lang="en-US" sz="2800" dirty="0" smtClean="0">
              <a:solidFill>
                <a:schemeClr val="tx1"/>
              </a:solidFill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tx1"/>
                </a:solidFill>
              </a:rPr>
              <a:t>Replicate Enough Abuse Campaign – 6 counties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tx1"/>
                </a:solidFill>
              </a:rPr>
              <a:t>Created NJ Partnership to Prevent Child Sexual Abuse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tx1"/>
                </a:solidFill>
              </a:rPr>
              <a:t>Created NJ Safe Child Standards – Endorsed by NJ-DCF</a:t>
            </a:r>
          </a:p>
        </p:txBody>
      </p:sp>
      <p:pic>
        <p:nvPicPr>
          <p:cNvPr id="1026" name="Picture 2" descr="Image result for nj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32" y="1900158"/>
            <a:ext cx="2752344" cy="478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93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830242"/>
            <a:ext cx="11029616" cy="988332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/>
              <a:t>History of MD Efforts to prevent on Child Sexual Abuse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980" y="1902924"/>
            <a:ext cx="6187055" cy="5751698"/>
          </a:xfrm>
        </p:spPr>
        <p:txBody>
          <a:bodyPr>
            <a:noAutofit/>
          </a:bodyPr>
          <a:lstStyle/>
          <a:p>
            <a:r>
              <a:rPr lang="en-US" sz="2600" dirty="0" smtClean="0">
                <a:solidFill>
                  <a:schemeClr val="tx1"/>
                </a:solidFill>
              </a:rPr>
              <a:t>2011-2016 Enough Abuse Campaign &amp; Ms. Foundation for Women Collaboration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2014 MD Essentials for Childhood Initiative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2015 </a:t>
            </a:r>
            <a:r>
              <a:rPr lang="en-US" sz="2600" dirty="0" err="1" smtClean="0">
                <a:solidFill>
                  <a:schemeClr val="tx1"/>
                </a:solidFill>
              </a:rPr>
              <a:t>SCCAN</a:t>
            </a:r>
            <a:r>
              <a:rPr lang="en-US" sz="2600" dirty="0" smtClean="0">
                <a:solidFill>
                  <a:schemeClr val="tx1"/>
                </a:solidFill>
              </a:rPr>
              <a:t> Recommendations for Comprehensive CSA Prevention Legislation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2016 Response to MD Erin’s Law</a:t>
            </a:r>
          </a:p>
          <a:p>
            <a:r>
              <a:rPr lang="en-US" sz="2600" dirty="0">
                <a:solidFill>
                  <a:prstClr val="black"/>
                </a:solidFill>
              </a:rPr>
              <a:t>2017 Legislative Champion Identified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endParaRPr lang="en-US" sz="2800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737" y="1149151"/>
            <a:ext cx="3409717" cy="18213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98724" y="2536817"/>
            <a:ext cx="5895974" cy="432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6000" lvl="0" indent="-306000"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600" dirty="0" smtClean="0">
                <a:solidFill>
                  <a:prstClr val="black"/>
                </a:solidFill>
              </a:rPr>
              <a:t>2018 -</a:t>
            </a:r>
            <a:r>
              <a:rPr lang="en-US" sz="2600" dirty="0" err="1" smtClean="0">
                <a:solidFill>
                  <a:prstClr val="black"/>
                </a:solidFill>
              </a:rPr>
              <a:t>HB</a:t>
            </a:r>
            <a:r>
              <a:rPr lang="en-US" sz="2600" dirty="0" smtClean="0">
                <a:solidFill>
                  <a:prstClr val="black"/>
                </a:solidFill>
              </a:rPr>
              <a:t> 1072 (Education) &amp; </a:t>
            </a:r>
            <a:r>
              <a:rPr lang="en-US" sz="2600" dirty="0" err="1" smtClean="0">
                <a:solidFill>
                  <a:prstClr val="black"/>
                </a:solidFill>
              </a:rPr>
              <a:t>HB</a:t>
            </a:r>
            <a:r>
              <a:rPr lang="en-US" sz="2600" dirty="0" smtClean="0">
                <a:solidFill>
                  <a:prstClr val="black"/>
                </a:solidFill>
              </a:rPr>
              <a:t> 1571(SESAME) Introduced</a:t>
            </a:r>
          </a:p>
          <a:p>
            <a:pPr marL="306000" lvl="0" indent="-306000"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600" dirty="0" smtClean="0">
                <a:solidFill>
                  <a:prstClr val="black"/>
                </a:solidFill>
              </a:rPr>
              <a:t>2018 </a:t>
            </a:r>
            <a:r>
              <a:rPr lang="en-US" sz="2600" dirty="0" err="1" smtClean="0">
                <a:solidFill>
                  <a:prstClr val="black"/>
                </a:solidFill>
              </a:rPr>
              <a:t>HB</a:t>
            </a:r>
            <a:r>
              <a:rPr lang="en-US" sz="2600" dirty="0" smtClean="0">
                <a:solidFill>
                  <a:prstClr val="black"/>
                </a:solidFill>
              </a:rPr>
              <a:t> 1072 Passed</a:t>
            </a:r>
          </a:p>
          <a:p>
            <a:pPr marL="306000" lvl="0" indent="-306000"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600" dirty="0" smtClean="0">
                <a:solidFill>
                  <a:prstClr val="black"/>
                </a:solidFill>
              </a:rPr>
              <a:t>2019 SESAME Re-Introduced &amp; Passed</a:t>
            </a:r>
          </a:p>
          <a:p>
            <a:pPr marL="306000" lvl="0" indent="-306000"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600" dirty="0" smtClean="0">
                <a:solidFill>
                  <a:prstClr val="black"/>
                </a:solidFill>
              </a:rPr>
              <a:t>2019 SOL Elimination &amp; Window of Justice Introduced</a:t>
            </a:r>
          </a:p>
          <a:p>
            <a:pPr marL="306000" lvl="0" indent="-306000"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600" dirty="0" smtClean="0">
                <a:solidFill>
                  <a:prstClr val="black"/>
                </a:solidFill>
              </a:rPr>
              <a:t>2019 Guidelines for Assessment &amp; Modification of Physical Facilities/Spaces to Reduce CSA</a:t>
            </a:r>
            <a:endParaRPr lang="en-US" sz="2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79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1063</TotalTime>
  <Words>1740</Words>
  <Application>Microsoft Office PowerPoint</Application>
  <PresentationFormat>Widescreen</PresentationFormat>
  <Paragraphs>271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</vt:lpstr>
      <vt:lpstr>Calibri</vt:lpstr>
      <vt:lpstr>Courier New</vt:lpstr>
      <vt:lpstr>Eras Bold ITC</vt:lpstr>
      <vt:lpstr>Gill Sans MT</vt:lpstr>
      <vt:lpstr>Times New Roman</vt:lpstr>
      <vt:lpstr>Wingdings</vt:lpstr>
      <vt:lpstr>Wingdings 2</vt:lpstr>
      <vt:lpstr>Dividend</vt:lpstr>
      <vt:lpstr>Ensuring safe, stable, &amp; nurturing Childhoods for All our Children   “taking legislative &amp; policy actions to prevent child sexual abuse: state efforts”</vt:lpstr>
      <vt:lpstr>STATE LAWS to prevent child sexual abuse</vt:lpstr>
      <vt:lpstr>STATE LAWS mandating or allowing  child sexual abuse education in schools</vt:lpstr>
      <vt:lpstr>STATE LAWS mandating task force  on child sexual abuse</vt:lpstr>
      <vt:lpstr>STATE LAWS addressing school employee  sexual misconduct &amp; abuse</vt:lpstr>
      <vt:lpstr>STATE LAWS mandating or encouraging child sexual abuse education for students:  “ERIN’s LAW”</vt:lpstr>
      <vt:lpstr>STATE statutes of limitations with   WINDOws of justice:  hidden predator acts</vt:lpstr>
      <vt:lpstr>History of NJ Efforts to prevent on Child Sexual Abuse</vt:lpstr>
      <vt:lpstr>History of MD Efforts to prevent on Child Sexual Abuse</vt:lpstr>
      <vt:lpstr>Elements in strategy – Lessons learned</vt:lpstr>
      <vt:lpstr>Elements in strategy – Lessons learned</vt:lpstr>
      <vt:lpstr>Elements in strategy – Lessons learned</vt:lpstr>
      <vt:lpstr>Elements in strategy – Lessons learned</vt:lpstr>
      <vt:lpstr>Elements in strategy – Lessons learned</vt:lpstr>
      <vt:lpstr>Elements in strategy – Lessons learned</vt:lpstr>
      <vt:lpstr>Elements in strategy – Lessons learned</vt:lpstr>
      <vt:lpstr>Key provisions of legislation mandating child sexual abuse education in schools: </vt:lpstr>
      <vt:lpstr>Key provisions of legislation mandating child sexual abuse education in schools: </vt:lpstr>
      <vt:lpstr>Key provisions of  S.E.S.A.M.E.  Or ”pass the trash” Legislation: </vt:lpstr>
      <vt:lpstr>Key provisions of  S.E.S.A.M.E.  Or ”pass the trash” Legislation: </vt:lpstr>
      <vt:lpstr>Key provisions of  S.E.S.A.M.E.  Or ”pass the trash” Legislation: </vt:lpstr>
      <vt:lpstr>Key provisions of  S.E.S.A.M.E.  Or ”pass the trash” Legislation: </vt:lpstr>
      <vt:lpstr>Key provisions of  S.E.S.A.M.E.  Or ”pass the trash” Legislation: </vt:lpstr>
      <vt:lpstr>Elements in strategy – Lessons learned</vt:lpstr>
      <vt:lpstr>Elements in strategy – Lessons learned</vt:lpstr>
      <vt:lpstr>Elements in strategy – Lessons learned</vt:lpstr>
      <vt:lpstr>Elements in strategy – Lessons learned</vt:lpstr>
      <vt:lpstr>Elements in strategy – Lessons learned</vt:lpstr>
      <vt:lpstr>Elements in strategy   Lessons learned</vt:lpstr>
      <vt:lpstr>Elements in strategy   Lessons learned</vt:lpstr>
      <vt:lpstr>Elements in strategy   Lessons learned</vt:lpstr>
      <vt:lpstr>Elements in strategy – Lessons learned</vt:lpstr>
      <vt:lpstr>Elements in strategy – Lessons learned</vt:lpstr>
      <vt:lpstr>Elements in strategy – Lessons learned</vt:lpstr>
      <vt:lpstr>Elements in strategy – Lessons learned</vt:lpstr>
      <vt:lpstr>Elements in strategy –  Lessons learned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Prevent Child Abuse-NJ: Ensuring GREAT Childhoods for All Children in NJ  “Mobilizing Support for Safer Schools Legislation”</dc:title>
  <dc:creator>Claudia Remington</dc:creator>
  <cp:lastModifiedBy>DHRAdmin</cp:lastModifiedBy>
  <cp:revision>80</cp:revision>
  <dcterms:created xsi:type="dcterms:W3CDTF">2018-09-20T15:49:56Z</dcterms:created>
  <dcterms:modified xsi:type="dcterms:W3CDTF">2019-06-14T16:49:35Z</dcterms:modified>
</cp:coreProperties>
</file>